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3" r:id="rId3"/>
    <p:sldId id="323" r:id="rId4"/>
    <p:sldId id="324" r:id="rId5"/>
    <p:sldId id="284" r:id="rId6"/>
    <p:sldId id="316" r:id="rId7"/>
    <p:sldId id="314" r:id="rId8"/>
    <p:sldId id="318" r:id="rId9"/>
    <p:sldId id="286" r:id="rId10"/>
    <p:sldId id="287" r:id="rId11"/>
    <p:sldId id="325" r:id="rId12"/>
    <p:sldId id="328" r:id="rId13"/>
    <p:sldId id="326" r:id="rId14"/>
    <p:sldId id="327" r:id="rId15"/>
    <p:sldId id="288" r:id="rId16"/>
    <p:sldId id="329" r:id="rId17"/>
    <p:sldId id="331" r:id="rId18"/>
    <p:sldId id="335" r:id="rId19"/>
    <p:sldId id="334" r:id="rId20"/>
    <p:sldId id="332" r:id="rId21"/>
    <p:sldId id="336" r:id="rId22"/>
    <p:sldId id="337" r:id="rId23"/>
    <p:sldId id="338" r:id="rId24"/>
    <p:sldId id="339" r:id="rId25"/>
    <p:sldId id="259" r:id="rId26"/>
    <p:sldId id="340" r:id="rId27"/>
    <p:sldId id="344" r:id="rId28"/>
    <p:sldId id="345" r:id="rId29"/>
    <p:sldId id="346" r:id="rId30"/>
    <p:sldId id="347" r:id="rId31"/>
    <p:sldId id="260" r:id="rId32"/>
    <p:sldId id="292" r:id="rId33"/>
    <p:sldId id="293" r:id="rId34"/>
    <p:sldId id="294" r:id="rId35"/>
    <p:sldId id="295" r:id="rId36"/>
    <p:sldId id="296" r:id="rId37"/>
    <p:sldId id="348" r:id="rId38"/>
    <p:sldId id="299" r:id="rId39"/>
    <p:sldId id="301" r:id="rId40"/>
    <p:sldId id="300" r:id="rId41"/>
    <p:sldId id="297" r:id="rId42"/>
    <p:sldId id="350" r:id="rId43"/>
    <p:sldId id="366" r:id="rId44"/>
    <p:sldId id="351" r:id="rId45"/>
    <p:sldId id="352" r:id="rId46"/>
    <p:sldId id="353" r:id="rId47"/>
    <p:sldId id="354" r:id="rId48"/>
    <p:sldId id="355" r:id="rId49"/>
    <p:sldId id="358" r:id="rId50"/>
    <p:sldId id="361" r:id="rId51"/>
    <p:sldId id="362" r:id="rId52"/>
    <p:sldId id="36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07" autoAdjust="0"/>
  </p:normalViewPr>
  <p:slideViewPr>
    <p:cSldViewPr>
      <p:cViewPr varScale="1">
        <p:scale>
          <a:sx n="81" d="100"/>
          <a:sy n="81" d="100"/>
        </p:scale>
        <p:origin x="-105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8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64AC6E0-CC65-4F96-BEDB-8A797006A8EC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12ADB39-CFBA-48F5-BE8E-EA5B37D7AA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36" y="1428736"/>
            <a:ext cx="641511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 HỘI CHỨNG THẬN HỌC</a:t>
            </a:r>
            <a:endParaRPr lang="en-US" sz="3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1604" y="4143380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Ths.Bs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Bùi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Yến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BM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ĐH 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TP.HCM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1538" y="2357430"/>
            <a:ext cx="6853262" cy="3902208"/>
          </a:xfrm>
        </p:spPr>
        <p:txBody>
          <a:bodyPr>
            <a:normAutofit/>
          </a:bodyPr>
          <a:lstStyle/>
          <a:p>
            <a:pPr>
              <a:buFontTx/>
              <a:buChar char="−"/>
            </a:pPr>
            <a:r>
              <a:rPr lang="en-US" dirty="0" smtClean="0"/>
              <a:t>ASO</a:t>
            </a:r>
          </a:p>
          <a:p>
            <a:pPr>
              <a:buFontTx/>
              <a:buChar char="−"/>
            </a:pPr>
            <a:r>
              <a:rPr lang="en-US" dirty="0" smtClean="0"/>
              <a:t>ANA, anti-</a:t>
            </a:r>
            <a:r>
              <a:rPr lang="en-US" dirty="0" err="1" smtClean="0"/>
              <a:t>dsDNA</a:t>
            </a:r>
            <a:r>
              <a:rPr lang="en-US" dirty="0" smtClean="0"/>
              <a:t>, </a:t>
            </a:r>
            <a:r>
              <a:rPr lang="en-US" dirty="0" err="1" smtClean="0"/>
              <a:t>antiSmith</a:t>
            </a:r>
            <a:r>
              <a:rPr lang="en-US" dirty="0" smtClean="0"/>
              <a:t>, </a:t>
            </a:r>
            <a:r>
              <a:rPr lang="en-US" dirty="0" err="1" smtClean="0"/>
              <a:t>antiRho</a:t>
            </a:r>
            <a:r>
              <a:rPr lang="en-US" dirty="0" smtClean="0"/>
              <a:t>, </a:t>
            </a:r>
          </a:p>
          <a:p>
            <a:pPr>
              <a:buFontTx/>
              <a:buChar char="−"/>
            </a:pPr>
            <a:r>
              <a:rPr lang="en-US" dirty="0" smtClean="0"/>
              <a:t>p-ANCA, c-ANCA</a:t>
            </a:r>
          </a:p>
          <a:p>
            <a:pPr>
              <a:buFontTx/>
              <a:buChar char="−"/>
            </a:pPr>
            <a:r>
              <a:rPr lang="en-US" dirty="0" smtClean="0"/>
              <a:t>anti-GBM, </a:t>
            </a:r>
          </a:p>
          <a:p>
            <a:pPr>
              <a:buFontTx/>
              <a:buChar char="−"/>
            </a:pPr>
            <a:r>
              <a:rPr lang="en-US" dirty="0" smtClean="0"/>
              <a:t>HIV, HCV, HIV</a:t>
            </a:r>
          </a:p>
          <a:p>
            <a:pPr>
              <a:buFontTx/>
              <a:buChar char="−"/>
            </a:pPr>
            <a:r>
              <a:rPr lang="en-US" dirty="0" err="1" smtClean="0"/>
              <a:t>Giang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endParaRPr lang="en-US" dirty="0" smtClean="0"/>
          </a:p>
          <a:p>
            <a:pPr>
              <a:buFontTx/>
              <a:buChar char="−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endParaRPr lang="en-US" dirty="0" smtClean="0"/>
          </a:p>
          <a:p>
            <a:pPr>
              <a:buFontTx/>
              <a:buChar char="−"/>
            </a:pPr>
            <a:r>
              <a:rPr lang="en-US" dirty="0" err="1" smtClean="0"/>
              <a:t>Cấy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>
              <a:buFontTx/>
              <a:buChar char="−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986837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1643050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Xét</a:t>
            </a:r>
            <a:r>
              <a:rPr lang="en-US" sz="2800" dirty="0" smtClean="0"/>
              <a:t> </a:t>
            </a:r>
            <a:r>
              <a:rPr lang="en-US" sz="2800" dirty="0" err="1" smtClean="0"/>
              <a:t>nghiệm</a:t>
            </a:r>
            <a:r>
              <a:rPr lang="en-US" sz="2800" dirty="0" smtClean="0"/>
              <a:t> 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 smtClean="0"/>
              <a:t>nguyên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85926"/>
            <a:ext cx="7972452" cy="10001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ở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298798"/>
            <a:ext cx="3857652" cy="305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286124"/>
            <a:ext cx="4052899" cy="302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1928802"/>
            <a:ext cx="7500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(&gt;75%):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betalactam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quinolone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macrolide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vancomycin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NSAIDs,…)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(10-15%): Lupus,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thải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ghép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sarcodosis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Sjogren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(5-10%): vi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khuẩn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siêu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nấm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Vô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(5-10%)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643050"/>
            <a:ext cx="6072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sàng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“Tam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”:</a:t>
            </a: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ban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da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khớp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92867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714752"/>
            <a:ext cx="4214842" cy="297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3714752"/>
            <a:ext cx="3293610" cy="294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2143116"/>
            <a:ext cx="44291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Toan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giải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eosinophil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men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gan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IgE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00010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34" y="1643050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452698"/>
            <a:ext cx="39433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01080" cy="41148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Tiểu</a:t>
            </a:r>
            <a:r>
              <a:rPr lang="en-US" dirty="0" smtClean="0"/>
              <a:t> protein ≥ 3,5 g/1,73 m2 </a:t>
            </a:r>
            <a:r>
              <a:rPr lang="en-US" dirty="0" err="1" smtClean="0"/>
              <a:t>da</a:t>
            </a:r>
            <a:r>
              <a:rPr lang="en-US" dirty="0" smtClean="0"/>
              <a:t>/ 24 </a:t>
            </a:r>
            <a:r>
              <a:rPr lang="en-US" dirty="0" err="1" smtClean="0"/>
              <a:t>giờ</a:t>
            </a:r>
            <a:r>
              <a:rPr lang="en-US" dirty="0"/>
              <a:t> </a:t>
            </a:r>
            <a:r>
              <a:rPr lang="en-US" dirty="0" smtClean="0"/>
              <a:t>(≥ 3g/24 </a:t>
            </a:r>
            <a:r>
              <a:rPr lang="en-US" dirty="0" err="1" smtClean="0"/>
              <a:t>giờ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Giảm</a:t>
            </a:r>
            <a:r>
              <a:rPr lang="en-US" dirty="0" smtClean="0"/>
              <a:t> albumin </a:t>
            </a:r>
            <a:r>
              <a:rPr lang="en-US" dirty="0" err="1" smtClean="0"/>
              <a:t>máu</a:t>
            </a:r>
            <a:r>
              <a:rPr lang="en-US" dirty="0" smtClean="0"/>
              <a:t> &lt;3g/</a:t>
            </a:r>
            <a:r>
              <a:rPr lang="en-US" dirty="0" err="1" smtClean="0"/>
              <a:t>dL</a:t>
            </a:r>
            <a:r>
              <a:rPr lang="en-US" dirty="0" smtClean="0"/>
              <a:t>, </a:t>
            </a:r>
            <a:r>
              <a:rPr lang="en-US" dirty="0" err="1" smtClean="0"/>
              <a:t>giảm</a:t>
            </a:r>
            <a:r>
              <a:rPr lang="en-US" dirty="0" smtClean="0"/>
              <a:t> protein </a:t>
            </a:r>
            <a:r>
              <a:rPr lang="en-US" dirty="0" err="1" smtClean="0"/>
              <a:t>máu</a:t>
            </a:r>
            <a:r>
              <a:rPr lang="en-US" dirty="0" smtClean="0"/>
              <a:t> &lt; 6g/</a:t>
            </a:r>
            <a:r>
              <a:rPr lang="en-US" dirty="0" err="1" smtClean="0"/>
              <a:t>dL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Tăng</a:t>
            </a:r>
            <a:r>
              <a:rPr lang="en-US" dirty="0" smtClean="0"/>
              <a:t> lipid </a:t>
            </a:r>
            <a:r>
              <a:rPr lang="en-US" dirty="0" err="1" smtClean="0"/>
              <a:t>máu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85852" y="701085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642918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96" y="1285860"/>
          <a:ext cx="8429684" cy="5382823"/>
        </p:xfrm>
        <a:graphic>
          <a:graphicData uri="http://schemas.openxmlformats.org/drawingml/2006/table">
            <a:tbl>
              <a:tblPr/>
              <a:tblGrid>
                <a:gridCol w="8429684"/>
              </a:tblGrid>
              <a:tr h="57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2"/>
                        </a:buBlip>
                      </a:pP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HCTH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phát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do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cầu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thận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phát</a:t>
                      </a:r>
                      <a:endParaRPr lang="en-US" sz="2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2"/>
                        </a:buBlip>
                      </a:pP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HCTH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liên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quan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nhân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cụ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thể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hoặc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biến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chứng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gây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cầu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thận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của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lý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r>
                        <a:rPr lang="en-US" sz="24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.</a:t>
                      </a: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Thuốc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các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hóa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chất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viêm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nonsteroid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…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967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Dị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ứng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nọc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độc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nguyên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684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Nhiễm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trùng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Vi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trùng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 Virus, KST,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Giun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96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U: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bướu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đặc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BBC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lymphoma,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ệnh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ký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chủ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chống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mảnh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ghép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888">
                <a:tc>
                  <a:txBody>
                    <a:bodyPr/>
                    <a:lstStyle/>
                    <a:p>
                      <a:pPr marL="1257300" lvl="2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hệ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thống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Lupus,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Amyloidosis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,…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Bệnh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truyền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và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chuyển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hóa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: ĐTĐ,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Amyloidosis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truyền</a:t>
                      </a:r>
                      <a:r>
                        <a:rPr lang="en-US" sz="2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khác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888"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Linh</a:t>
                      </a:r>
                      <a:r>
                        <a:rPr lang="en-US" sz="20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tinh</a:t>
                      </a:r>
                      <a:endParaRPr lang="en-US" sz="20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454" marR="74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344027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214554"/>
            <a:ext cx="450059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−"/>
            </a:pP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điển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trẻ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): </a:t>
            </a: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1285860"/>
            <a:ext cx="292642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6832" y="4086029"/>
            <a:ext cx="2931448" cy="234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2984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1857364"/>
            <a:ext cx="71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bọt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357562"/>
            <a:ext cx="413927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3357562"/>
            <a:ext cx="228601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500042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071546"/>
            <a:ext cx="728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protein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lượng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nhiều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928802"/>
            <a:ext cx="4357718" cy="21236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TPTNT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(dipstick)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Protein (+++)</a:t>
            </a: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kèm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2">
              <a:buFontTx/>
              <a:buChar char="-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Ery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2">
              <a:buFontTx/>
              <a:buChar char="-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Leu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2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Glucose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6380" y="1928802"/>
            <a:ext cx="307183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Tỷ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crea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NT = protein NT 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6380" y="2928934"/>
            <a:ext cx="3071834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Protein NT24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≥ 3,5g/1,73/24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≥ 3g/24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4572008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 NT: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albumin &gt; 85%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Cặn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HC,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cholesterol,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hyalin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364" y="285728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1604" y="142852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Tên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976954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thương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478632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Đánh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giá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chức</a:t>
            </a:r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năng</a:t>
            </a:r>
            <a:endParaRPr lang="en-US" sz="28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44" y="1785926"/>
            <a:ext cx="200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Trước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5500702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2198" y="1796655"/>
            <a:ext cx="2786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6050" y="1763618"/>
            <a:ext cx="3143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hư</a:t>
            </a:r>
            <a:endParaRPr 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Viêm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NT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TC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Khiếm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khuyết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928670"/>
            <a:ext cx="478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0034" y="1785926"/>
            <a:ext cx="8229600" cy="47863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Protein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nước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tiểu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Tiểu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vi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thể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Albumin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lipid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Chol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TP, LDL, Triglyceride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Hạ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hạ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đông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ATTT,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VS,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cô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đặc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máu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Plasminogen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Creatinine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bình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thường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hoặc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al" pitchFamily="34" charset="0"/>
              <a:buChar char="−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giảm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tăng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nếu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dị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ứng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2000240"/>
            <a:ext cx="3429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>
                <a:solidFill>
                  <a:srgbClr val="0070C0"/>
                </a:solidFill>
              </a:rPr>
              <a:t>Biến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chứng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cấp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mạch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29124" y="1214422"/>
            <a:ext cx="40005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70C0"/>
                </a:solidFill>
              </a:rPr>
              <a:t>Biến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chứng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mạn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smtClean="0"/>
              <a:t>Tim </a:t>
            </a:r>
            <a:r>
              <a:rPr lang="en-US" sz="2800" dirty="0" err="1" smtClean="0"/>
              <a:t>mạch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mạn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dinh</a:t>
            </a:r>
            <a:r>
              <a:rPr lang="en-US" sz="2800" dirty="0" smtClean="0"/>
              <a:t> </a:t>
            </a:r>
            <a:r>
              <a:rPr lang="en-US" sz="2800" dirty="0" err="1" smtClean="0"/>
              <a:t>dưỡng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tự</a:t>
            </a:r>
            <a:r>
              <a:rPr lang="en-US" sz="2800" dirty="0" smtClean="0"/>
              <a:t> do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thuốc</a:t>
            </a:r>
            <a:endParaRPr lang="en-US" sz="2800" dirty="0" smtClean="0"/>
          </a:p>
          <a:p>
            <a:pPr>
              <a:lnSpc>
                <a:spcPct val="150000"/>
              </a:lnSpc>
              <a:buFontTx/>
              <a:buChar char="−"/>
            </a:pP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rối</a:t>
            </a:r>
            <a:r>
              <a:rPr lang="en-US" sz="2800" dirty="0" smtClean="0"/>
              <a:t> </a:t>
            </a:r>
            <a:r>
              <a:rPr lang="en-US" sz="2800" dirty="0" err="1" smtClean="0"/>
              <a:t>loạn</a:t>
            </a:r>
            <a:r>
              <a:rPr lang="en-US" sz="2800" dirty="0" smtClean="0"/>
              <a:t> </a:t>
            </a:r>
            <a:r>
              <a:rPr lang="en-US" sz="2800" dirty="0" err="1" smtClean="0"/>
              <a:t>chuyển</a:t>
            </a:r>
            <a:r>
              <a:rPr lang="en-US" sz="2800" dirty="0" smtClean="0"/>
              <a:t> </a:t>
            </a:r>
            <a:r>
              <a:rPr lang="en-US" sz="2800" dirty="0" err="1" smtClean="0"/>
              <a:t>hóa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thuốc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928670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Biến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14422"/>
            <a:ext cx="6858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Biến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tắc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16"/>
            <a:ext cx="37338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2143116"/>
            <a:ext cx="458019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14554"/>
            <a:ext cx="477114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000240"/>
            <a:ext cx="3857652" cy="381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720" y="1071546"/>
            <a:ext cx="62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Viêm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tế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bào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562" y="3000372"/>
            <a:ext cx="472193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929066"/>
            <a:ext cx="3500462" cy="28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214422"/>
            <a:ext cx="350046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714580" y="214290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HỘI CHỨNG THẬN HƯ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142984"/>
            <a:ext cx="4143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Viêm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phúc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nhiễm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nguyên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phát</a:t>
            </a:r>
            <a:endParaRPr lang="en-US" sz="28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00024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3.BẤT 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714380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Tổng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tích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nước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90" y="1339224"/>
            <a:ext cx="2500298" cy="3447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Đại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thể</a:t>
            </a:r>
            <a:endParaRPr lang="en-US" sz="2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Macroscopic Examination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Màu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sắc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Mùi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đục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9322" y="1311721"/>
            <a:ext cx="2786082" cy="518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hóa</a:t>
            </a:r>
            <a:endParaRPr lang="en-US" sz="2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Chemical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nesurements</a:t>
            </a:r>
            <a:endParaRPr lang="en-US" sz="2000" b="1" i="1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pH</a:t>
            </a: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Tỉ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trọng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Keton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Bilirubin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Urobilinogen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2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Nitrit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43240" y="2786058"/>
            <a:ext cx="2500330" cy="27392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Vi </a:t>
            </a: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Microscopic examination</a:t>
            </a:r>
            <a:endParaRPr lang="en-US" sz="2400" b="1" i="1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bào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bào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3.BẤT 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42976" y="2285992"/>
            <a:ext cx="285752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Protein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4" name="Oval 3"/>
          <p:cNvSpPr/>
          <p:nvPr/>
        </p:nvSpPr>
        <p:spPr>
          <a:xfrm>
            <a:off x="5000628" y="2214554"/>
            <a:ext cx="2857520" cy="192882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2714612" y="4572008"/>
            <a:ext cx="321471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3.BẤT 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2844" y="3071810"/>
            <a:ext cx="2857520" cy="192882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71802" y="2857496"/>
            <a:ext cx="5500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 </a:t>
            </a:r>
            <a:r>
              <a:rPr lang="en-US" sz="2800" b="1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kèm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protein,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huyết</a:t>
            </a:r>
            <a:r>
              <a:rPr lang="en-US" sz="2800" dirty="0" smtClean="0"/>
              <a:t> </a:t>
            </a:r>
            <a:r>
              <a:rPr lang="en-US" sz="2800" dirty="0" err="1" smtClean="0"/>
              <a:t>áp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r>
              <a:rPr lang="en-US" sz="2800" dirty="0" smtClean="0"/>
              <a:t>-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nguồn</a:t>
            </a:r>
            <a:r>
              <a:rPr lang="en-US" sz="2800" dirty="0" smtClean="0"/>
              <a:t> </a:t>
            </a:r>
            <a:r>
              <a:rPr lang="en-US" sz="2800" dirty="0" err="1" smtClean="0"/>
              <a:t>gốc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dẫn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428604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3.BẤT 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-32" y="2571744"/>
            <a:ext cx="2857520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Protein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độc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28926" y="2000240"/>
            <a:ext cx="60007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- </a:t>
            </a:r>
            <a:r>
              <a:rPr lang="en-US" sz="2800" b="1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kèm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,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huyết</a:t>
            </a:r>
            <a:r>
              <a:rPr lang="en-US" sz="2800" dirty="0" smtClean="0"/>
              <a:t> </a:t>
            </a:r>
            <a:r>
              <a:rPr lang="en-US" sz="2800" dirty="0" err="1" smtClean="0"/>
              <a:t>áp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protein </a:t>
            </a:r>
            <a:r>
              <a:rPr lang="en-US" sz="2800" dirty="0" err="1" smtClean="0"/>
              <a:t>thoáng</a:t>
            </a:r>
            <a:r>
              <a:rPr lang="en-US" sz="2800" dirty="0" smtClean="0"/>
              <a:t> qua (</a:t>
            </a:r>
            <a:r>
              <a:rPr lang="en-US" sz="2800" dirty="0" err="1" smtClean="0"/>
              <a:t>sốt</a:t>
            </a:r>
            <a:r>
              <a:rPr lang="en-US" sz="2800" dirty="0" smtClean="0"/>
              <a:t>, </a:t>
            </a:r>
            <a:r>
              <a:rPr lang="en-US" sz="2800" dirty="0" err="1" smtClean="0"/>
              <a:t>gắng</a:t>
            </a:r>
            <a:r>
              <a:rPr lang="en-US" sz="2800" dirty="0" smtClean="0"/>
              <a:t> </a:t>
            </a:r>
            <a:r>
              <a:rPr lang="en-US" sz="2800" dirty="0" err="1" smtClean="0"/>
              <a:t>sức</a:t>
            </a:r>
            <a:r>
              <a:rPr lang="en-US" sz="2800" dirty="0" smtClean="0"/>
              <a:t>, </a:t>
            </a:r>
            <a:r>
              <a:rPr lang="en-US" sz="2800" dirty="0" err="1" smtClean="0"/>
              <a:t>nhiễm</a:t>
            </a:r>
            <a:r>
              <a:rPr lang="en-US" sz="2800" dirty="0" smtClean="0"/>
              <a:t> </a:t>
            </a:r>
            <a:r>
              <a:rPr lang="en-US" sz="2800" dirty="0" err="1" smtClean="0"/>
              <a:t>trùng</a:t>
            </a:r>
            <a:r>
              <a:rPr lang="en-US" sz="2800" dirty="0" smtClean="0"/>
              <a:t>,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tim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,…)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protein </a:t>
            </a:r>
            <a:r>
              <a:rPr lang="en-US" sz="2800" dirty="0" err="1" smtClean="0"/>
              <a:t>tư</a:t>
            </a:r>
            <a:r>
              <a:rPr lang="en-US" sz="2800" dirty="0" smtClean="0"/>
              <a:t> </a:t>
            </a:r>
            <a:r>
              <a:rPr lang="en-US" sz="2800" dirty="0" err="1" smtClean="0"/>
              <a:t>thế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Tổn</a:t>
            </a:r>
            <a:r>
              <a:rPr lang="en-US" sz="2800" dirty="0" smtClean="0"/>
              <a:t> </a:t>
            </a:r>
            <a:r>
              <a:rPr lang="en-US" sz="2800" dirty="0" err="1" smtClean="0"/>
              <a:t>thương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</a:t>
            </a:r>
            <a:r>
              <a:rPr lang="en-US" sz="2800" dirty="0" err="1" smtClean="0"/>
              <a:t>sớm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ĐTĐ, </a:t>
            </a: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hay </a:t>
            </a:r>
            <a:r>
              <a:rPr lang="en-US" sz="2800" dirty="0" err="1" smtClean="0"/>
              <a:t>amyloids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3714728"/>
            <a:ext cx="3012981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500042"/>
            <a:ext cx="400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928670"/>
            <a:ext cx="3714744" cy="245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785926"/>
            <a:ext cx="4130006" cy="349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7143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3.BẤT THƯỜNG NƯỚC TIỂU KHÔNG TRIỆU CHỨNG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0" y="2928934"/>
            <a:ext cx="2714612" cy="18573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Tiểu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khuẩn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6050" y="2214554"/>
            <a:ext cx="59293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dirty="0" err="1" smtClean="0"/>
              <a:t>bạch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nhưng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cấy</a:t>
            </a:r>
            <a:r>
              <a:rPr lang="en-US" sz="2800" dirty="0" smtClean="0"/>
              <a:t> </a:t>
            </a:r>
            <a:r>
              <a:rPr lang="en-US" sz="2800" dirty="0" err="1" smtClean="0"/>
              <a:t>nước</a:t>
            </a:r>
            <a:r>
              <a:rPr lang="en-US" sz="2800" dirty="0" smtClean="0"/>
              <a:t> </a:t>
            </a:r>
            <a:r>
              <a:rPr lang="en-US" sz="2800" dirty="0" err="1" smtClean="0"/>
              <a:t>tiểu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âm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tính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3 </a:t>
            </a:r>
            <a:r>
              <a:rPr lang="en-US" sz="2800" dirty="0" err="1" smtClean="0"/>
              <a:t>lần</a:t>
            </a:r>
            <a:r>
              <a:rPr lang="en-US" sz="2800" dirty="0" smtClean="0"/>
              <a:t>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tiếp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err="1" smtClean="0"/>
              <a:t>Nguyên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Vi </a:t>
            </a:r>
            <a:r>
              <a:rPr lang="en-US" sz="2800" dirty="0" err="1" smtClean="0"/>
              <a:t>trùng</a:t>
            </a:r>
            <a:r>
              <a:rPr lang="en-US" sz="2800" dirty="0" smtClean="0"/>
              <a:t>: </a:t>
            </a:r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 </a:t>
            </a:r>
            <a:r>
              <a:rPr lang="en-US" sz="2800" dirty="0" err="1" smtClean="0"/>
              <a:t>kháng</a:t>
            </a:r>
            <a:r>
              <a:rPr lang="en-US" sz="2800" dirty="0" smtClean="0"/>
              <a:t> </a:t>
            </a:r>
            <a:r>
              <a:rPr lang="en-US" sz="2800" dirty="0" err="1" smtClean="0"/>
              <a:t>sinh</a:t>
            </a:r>
            <a:r>
              <a:rPr lang="en-US" sz="2800" dirty="0" smtClean="0"/>
              <a:t> 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</a:t>
            </a:r>
            <a:r>
              <a:rPr lang="en-US" sz="2800" dirty="0" err="1" smtClean="0"/>
              <a:t>lấy</a:t>
            </a:r>
            <a:r>
              <a:rPr lang="en-US" sz="2800" dirty="0" smtClean="0"/>
              <a:t> </a:t>
            </a:r>
            <a:r>
              <a:rPr lang="en-US" sz="2800" dirty="0" err="1" smtClean="0"/>
              <a:t>mẫu</a:t>
            </a:r>
            <a:r>
              <a:rPr lang="en-US" sz="2800" dirty="0" smtClean="0"/>
              <a:t>, Chlamydia, </a:t>
            </a:r>
            <a:r>
              <a:rPr lang="en-US" sz="2800" dirty="0" err="1" smtClean="0"/>
              <a:t>Mycoplasma</a:t>
            </a:r>
            <a:r>
              <a:rPr lang="en-US" sz="2800" dirty="0" smtClean="0"/>
              <a:t>, </a:t>
            </a:r>
            <a:r>
              <a:rPr lang="en-US" sz="2800" dirty="0" err="1" smtClean="0"/>
              <a:t>Ureplasma</a:t>
            </a:r>
            <a:endParaRPr lang="en-US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bàng</a:t>
            </a:r>
            <a:r>
              <a:rPr lang="en-US" sz="2800" dirty="0" smtClean="0"/>
              <a:t> </a:t>
            </a:r>
            <a:r>
              <a:rPr lang="en-US" sz="2800" dirty="0" err="1" smtClean="0"/>
              <a:t>quang</a:t>
            </a:r>
            <a:r>
              <a:rPr lang="en-US" sz="2800" dirty="0" smtClean="0"/>
              <a:t> do </a:t>
            </a:r>
            <a:r>
              <a:rPr lang="en-US" sz="2800" dirty="0" err="1" smtClean="0"/>
              <a:t>xạ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, </a:t>
            </a:r>
            <a:r>
              <a:rPr lang="en-US" sz="2800" dirty="0" err="1" smtClean="0"/>
              <a:t>hóa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r>
              <a:rPr lang="en-US" sz="2800" dirty="0" smtClean="0"/>
              <a:t>, </a:t>
            </a:r>
            <a:r>
              <a:rPr lang="en-US" sz="2800" dirty="0" err="1" smtClean="0"/>
              <a:t>ung</a:t>
            </a:r>
            <a:r>
              <a:rPr lang="en-US" sz="2800" dirty="0" smtClean="0"/>
              <a:t> </a:t>
            </a:r>
            <a:r>
              <a:rPr lang="en-US" sz="2800" dirty="0" err="1" smtClean="0"/>
              <a:t>thư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2285992"/>
            <a:ext cx="4114800" cy="2900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 err="1" smtClean="0"/>
              <a:t>Khiếm</a:t>
            </a:r>
            <a:r>
              <a:rPr lang="en-US" b="1" dirty="0" smtClean="0"/>
              <a:t> </a:t>
            </a:r>
            <a:r>
              <a:rPr lang="en-US" b="1" dirty="0" err="1" smtClean="0"/>
              <a:t>khuyết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Fanconi</a:t>
            </a:r>
            <a:endParaRPr lang="en-US" dirty="0" smtClean="0"/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 err="1" smtClean="0"/>
              <a:t>Toan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 smtClean="0"/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 err="1" smtClean="0"/>
              <a:t>Đái</a:t>
            </a:r>
            <a:r>
              <a:rPr lang="en-US" dirty="0" smtClean="0"/>
              <a:t>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nhạt</a:t>
            </a:r>
            <a:r>
              <a:rPr lang="en-US" dirty="0" smtClean="0"/>
              <a:t> do </a:t>
            </a:r>
            <a:r>
              <a:rPr lang="en-US" dirty="0" err="1" smtClean="0"/>
              <a:t>thận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2844" y="1058275"/>
            <a:ext cx="8501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HỘI CHỨNG KHIẾM KHUYẾT ỐNG THẬN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2034" y="2285992"/>
            <a:ext cx="4071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/>
              <a:t>Khiếm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khuyết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cấu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trúc</a:t>
            </a:r>
            <a:r>
              <a:rPr lang="en-US" sz="2400" b="1" dirty="0" smtClean="0"/>
              <a:t>: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nang</a:t>
            </a:r>
            <a:endParaRPr lang="en-US" sz="2400" dirty="0" smtClean="0"/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/>
              <a:t>Nang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endParaRPr lang="en-US" sz="2400" dirty="0" smtClean="0"/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err="1" smtClean="0"/>
              <a:t>Xốp</a:t>
            </a:r>
            <a:r>
              <a:rPr lang="en-US" sz="2400" dirty="0" smtClean="0"/>
              <a:t> </a:t>
            </a:r>
            <a:r>
              <a:rPr lang="en-US" sz="2400" dirty="0" err="1" smtClean="0"/>
              <a:t>tủy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58204" cy="48737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Khiếm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lượn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: Glucose, Amino acid, Phosphate, </a:t>
            </a:r>
            <a:r>
              <a:rPr lang="en-US" dirty="0" err="1" smtClean="0"/>
              <a:t>Bicarbonat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: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Rối</a:t>
            </a:r>
            <a:r>
              <a:rPr lang="en-US" sz="2400" dirty="0" smtClean="0"/>
              <a:t> </a:t>
            </a:r>
            <a:r>
              <a:rPr lang="en-US" sz="2400" dirty="0" err="1" smtClean="0"/>
              <a:t>loạn</a:t>
            </a:r>
            <a:r>
              <a:rPr lang="en-US" sz="2400" dirty="0" smtClean="0"/>
              <a:t> </a:t>
            </a:r>
            <a:r>
              <a:rPr lang="en-US" sz="2400" dirty="0" err="1" smtClean="0"/>
              <a:t>chuyển</a:t>
            </a:r>
            <a:r>
              <a:rPr lang="en-US" sz="2400" dirty="0" smtClean="0"/>
              <a:t> </a:t>
            </a:r>
            <a:r>
              <a:rPr lang="en-US" sz="2400" dirty="0" err="1" smtClean="0"/>
              <a:t>hóa</a:t>
            </a:r>
            <a:r>
              <a:rPr lang="en-US" sz="2400" dirty="0" smtClean="0"/>
              <a:t> (</a:t>
            </a:r>
            <a:r>
              <a:rPr lang="en-US" sz="2400" dirty="0" err="1" smtClean="0"/>
              <a:t>Cystinosis</a:t>
            </a:r>
            <a:r>
              <a:rPr lang="en-US" sz="2400" dirty="0" smtClean="0"/>
              <a:t>, </a:t>
            </a:r>
            <a:r>
              <a:rPr lang="en-US" sz="2400" dirty="0" err="1" smtClean="0"/>
              <a:t>Tyrosinemia</a:t>
            </a:r>
            <a:r>
              <a:rPr lang="en-US" sz="2400" dirty="0" smtClean="0"/>
              <a:t>, HC Lowe, </a:t>
            </a:r>
            <a:r>
              <a:rPr lang="en-US" sz="2400" dirty="0" err="1" smtClean="0"/>
              <a:t>Galactosemia</a:t>
            </a:r>
            <a:r>
              <a:rPr lang="en-US" sz="2400" dirty="0" smtClean="0"/>
              <a:t>,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Wilson)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Ngộ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</a:t>
            </a:r>
            <a:r>
              <a:rPr lang="en-US" sz="2400" dirty="0" err="1" smtClean="0"/>
              <a:t>kim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nặng</a:t>
            </a:r>
            <a:r>
              <a:rPr lang="en-US" sz="2400" dirty="0" smtClean="0"/>
              <a:t>: </a:t>
            </a:r>
            <a:r>
              <a:rPr lang="en-US" sz="2400" dirty="0" err="1" smtClean="0"/>
              <a:t>chì</a:t>
            </a:r>
            <a:r>
              <a:rPr lang="en-US" sz="2400" dirty="0" smtClean="0"/>
              <a:t>, </a:t>
            </a:r>
            <a:r>
              <a:rPr lang="en-US" sz="2400" dirty="0" err="1" smtClean="0"/>
              <a:t>thủy</a:t>
            </a:r>
            <a:r>
              <a:rPr lang="en-US" sz="2400" dirty="0" smtClean="0"/>
              <a:t> </a:t>
            </a:r>
            <a:r>
              <a:rPr lang="en-US" sz="2400" dirty="0" err="1" smtClean="0"/>
              <a:t>ngân</a:t>
            </a:r>
            <a:endParaRPr lang="en-US" sz="2400" dirty="0" smtClean="0"/>
          </a:p>
          <a:p>
            <a:pPr lvl="2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Vô</a:t>
            </a:r>
            <a:r>
              <a:rPr lang="en-US" sz="2400" dirty="0" smtClean="0"/>
              <a:t> </a:t>
            </a:r>
            <a:r>
              <a:rPr lang="en-US" sz="2400" dirty="0" err="1" smtClean="0"/>
              <a:t>căn</a:t>
            </a:r>
            <a:endParaRPr lang="en-US" sz="24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034" y="905516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Fanconi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5720" y="1729124"/>
          <a:ext cx="8715436" cy="441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6148"/>
                <a:gridCol w="54292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đường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niệu</a:t>
                      </a:r>
                      <a:r>
                        <a:rPr lang="en-US" baseline="0" dirty="0" smtClean="0"/>
                        <a:t> (+) (</a:t>
                      </a:r>
                      <a:r>
                        <a:rPr lang="en-US" baseline="0" dirty="0" err="1" smtClean="0"/>
                        <a:t>đường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phosphate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Phosphate </a:t>
                      </a:r>
                      <a:r>
                        <a:rPr lang="en-US" dirty="0" err="1" smtClean="0"/>
                        <a:t>niệu</a:t>
                      </a:r>
                      <a:r>
                        <a:rPr lang="en-US" baseline="0" dirty="0" smtClean="0"/>
                        <a:t> (+)</a:t>
                      </a:r>
                    </a:p>
                    <a:p>
                      <a:r>
                        <a:rPr lang="en-US" baseline="0" dirty="0" smtClean="0"/>
                        <a:t>Phosphate </a:t>
                      </a:r>
                      <a:r>
                        <a:rPr lang="en-US" baseline="0" dirty="0" err="1" smtClean="0"/>
                        <a:t>máu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giảm</a:t>
                      </a:r>
                      <a:r>
                        <a:rPr lang="en-US" baseline="0" dirty="0" smtClean="0"/>
                        <a:t> -&gt; </a:t>
                      </a:r>
                      <a:r>
                        <a:rPr lang="en-US" baseline="0" dirty="0" err="1" smtClean="0"/>
                        <a:t>nhuyễn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xương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còi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xương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aminoacid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Aminoacid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niệu</a:t>
                      </a:r>
                      <a:r>
                        <a:rPr lang="en-US" baseline="0" dirty="0" smtClean="0"/>
                        <a:t> (+)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bicarbonate ở OLG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hóa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thận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Toan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chuyển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hóa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Hạ</a:t>
                      </a:r>
                      <a:r>
                        <a:rPr lang="en-US" dirty="0" smtClean="0"/>
                        <a:t> Kali,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Natri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kiềm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chuyến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hóa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Hạ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huyết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áp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yếu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cơ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hợp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OLX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góp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uống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mất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nước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hấp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canxi</a:t>
                      </a:r>
                      <a:r>
                        <a:rPr lang="en-US" baseline="0" dirty="0" smtClean="0"/>
                        <a:t> OLG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canxi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niệu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Tiểu</a:t>
                      </a:r>
                      <a:r>
                        <a:rPr lang="en-US" baseline="0" dirty="0" smtClean="0"/>
                        <a:t> protein TLPT </a:t>
                      </a:r>
                      <a:r>
                        <a:rPr lang="en-US" baseline="0" dirty="0" err="1" smtClean="0"/>
                        <a:t>thấp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</a:t>
                      </a:r>
                      <a:r>
                        <a:rPr lang="en-US" dirty="0" err="1" smtClean="0"/>
                        <a:t>niệu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642918"/>
            <a:ext cx="542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Fanconi</a:t>
            </a:r>
            <a:endParaRPr lang="en-US" sz="28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8186766" cy="2643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khiếm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lặn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NST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protein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Na-K-2Cl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Henle</a:t>
            </a:r>
            <a:r>
              <a:rPr lang="en-US" dirty="0" smtClean="0"/>
              <a:t>,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</a:t>
            </a:r>
            <a:r>
              <a:rPr lang="en-US" dirty="0" err="1" smtClean="0"/>
              <a:t>muối</a:t>
            </a:r>
            <a:r>
              <a:rPr lang="en-US" dirty="0" smtClean="0"/>
              <a:t> -&gt;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muối</a:t>
            </a:r>
            <a:r>
              <a:rPr lang="en-US" dirty="0" smtClean="0"/>
              <a:t>, </a:t>
            </a:r>
            <a:r>
              <a:rPr lang="en-US" dirty="0" err="1" smtClean="0"/>
              <a:t>nước</a:t>
            </a:r>
            <a:r>
              <a:rPr lang="en-US" dirty="0" smtClean="0"/>
              <a:t> ở OLX, </a:t>
            </a:r>
            <a:r>
              <a:rPr lang="en-US" dirty="0" err="1" smtClean="0"/>
              <a:t>tiết</a:t>
            </a:r>
            <a:r>
              <a:rPr lang="en-US" dirty="0" smtClean="0"/>
              <a:t> K+, H+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Bartter</a:t>
            </a:r>
            <a:endParaRPr lang="en-US" sz="28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8258204" cy="425939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: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ối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CLS: </a:t>
            </a:r>
            <a:r>
              <a:rPr lang="en-US" dirty="0" err="1" smtClean="0"/>
              <a:t>kiềm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Chlor</a:t>
            </a:r>
            <a:r>
              <a:rPr lang="en-US" dirty="0" smtClean="0"/>
              <a:t>, </a:t>
            </a:r>
            <a:r>
              <a:rPr lang="en-US" dirty="0" err="1" smtClean="0"/>
              <a:t>giảm</a:t>
            </a:r>
            <a:r>
              <a:rPr lang="en-US" dirty="0" smtClean="0"/>
              <a:t> Kali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Kali </a:t>
            </a:r>
            <a:r>
              <a:rPr lang="en-US" dirty="0" err="1" smtClean="0"/>
              <a:t>niệu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Natri</a:t>
            </a:r>
            <a:r>
              <a:rPr lang="en-US" dirty="0" smtClean="0"/>
              <a:t> (&gt;20mmol/L),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Bartter</a:t>
            </a:r>
            <a:endParaRPr lang="en-US" sz="28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5992"/>
            <a:ext cx="7467600" cy="418796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Di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lặn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NST </a:t>
            </a:r>
            <a:r>
              <a:rPr lang="en-US" dirty="0" err="1" smtClean="0"/>
              <a:t>thường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protein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Na-</a:t>
            </a:r>
            <a:r>
              <a:rPr lang="en-US" dirty="0" err="1" smtClean="0"/>
              <a:t>Cl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HC Batter,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142984"/>
            <a:ext cx="485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Hội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chứng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Gitelman</a:t>
            </a:r>
            <a:endParaRPr lang="en-US" sz="28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878" y="21429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4. HC KHIẾM KHUYẾT ỐNG THẬN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857232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đa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nang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910" y="1500174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dirty="0" err="1" smtClean="0"/>
              <a:t>Bẩm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,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gen </a:t>
            </a:r>
            <a:r>
              <a:rPr lang="en-US" sz="2400" dirty="0" err="1" smtClean="0"/>
              <a:t>trội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NST </a:t>
            </a:r>
            <a:r>
              <a:rPr lang="en-US" sz="2400" dirty="0" err="1" smtClean="0"/>
              <a:t>thường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5786" y="2000240"/>
            <a:ext cx="7929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/>
              <a:t>Lâm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sàng</a:t>
            </a:r>
            <a:r>
              <a:rPr lang="en-US" sz="2400" b="1" dirty="0" smtClean="0"/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Đau</a:t>
            </a:r>
            <a:r>
              <a:rPr lang="en-US" sz="2400" dirty="0" smtClean="0"/>
              <a:t> </a:t>
            </a:r>
            <a:r>
              <a:rPr lang="en-US" sz="2400" dirty="0" err="1" smtClean="0"/>
              <a:t>hông</a:t>
            </a:r>
            <a:r>
              <a:rPr lang="en-US" sz="2400" dirty="0" smtClean="0"/>
              <a:t> </a:t>
            </a:r>
            <a:r>
              <a:rPr lang="en-US" sz="2400" dirty="0" err="1" smtClean="0"/>
              <a:t>lưng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Tiểu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vi </a:t>
            </a:r>
            <a:r>
              <a:rPr lang="en-US" sz="2400" dirty="0" err="1" smtClean="0"/>
              <a:t>thể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áp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Ngoài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: </a:t>
            </a:r>
            <a:r>
              <a:rPr lang="en-US" sz="2400" dirty="0" err="1" smtClean="0"/>
              <a:t>nang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tụy</a:t>
            </a:r>
            <a:r>
              <a:rPr lang="en-US" sz="2400" dirty="0" smtClean="0"/>
              <a:t>, </a:t>
            </a:r>
            <a:r>
              <a:rPr lang="en-US" sz="2400" dirty="0" err="1" smtClean="0"/>
              <a:t>túi</a:t>
            </a:r>
            <a:r>
              <a:rPr lang="en-US" sz="2400" dirty="0" smtClean="0"/>
              <a:t> </a:t>
            </a:r>
            <a:r>
              <a:rPr lang="en-US" sz="2400" dirty="0" err="1" smtClean="0"/>
              <a:t>tinh</a:t>
            </a:r>
            <a:r>
              <a:rPr lang="en-US" sz="2400" dirty="0" smtClean="0"/>
              <a:t>, </a:t>
            </a:r>
            <a:r>
              <a:rPr lang="en-US" sz="2400" dirty="0" err="1" smtClean="0"/>
              <a:t>màng</a:t>
            </a:r>
            <a:r>
              <a:rPr lang="en-US" sz="2400" dirty="0" smtClean="0"/>
              <a:t> </a:t>
            </a:r>
            <a:r>
              <a:rPr lang="en-US" sz="2400" dirty="0" err="1" smtClean="0"/>
              <a:t>nhện</a:t>
            </a:r>
            <a:r>
              <a:rPr lang="en-US" sz="2400" dirty="0" smtClean="0"/>
              <a:t>, </a:t>
            </a:r>
            <a:r>
              <a:rPr lang="en-US" sz="2400" dirty="0" err="1" smtClean="0"/>
              <a:t>túi</a:t>
            </a:r>
            <a:r>
              <a:rPr lang="en-US" sz="2400" dirty="0" smtClean="0"/>
              <a:t> </a:t>
            </a:r>
            <a:r>
              <a:rPr lang="en-US" sz="2400" dirty="0" err="1" smtClean="0"/>
              <a:t>thừa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tràng</a:t>
            </a:r>
            <a:r>
              <a:rPr lang="en-US" sz="2400" dirty="0" smtClean="0"/>
              <a:t>, </a:t>
            </a:r>
            <a:r>
              <a:rPr lang="en-US" sz="2400" dirty="0" err="1" smtClean="0"/>
              <a:t>dãn</a:t>
            </a:r>
            <a:r>
              <a:rPr lang="en-US" sz="2400" dirty="0" smtClean="0"/>
              <a:t> </a:t>
            </a:r>
            <a:r>
              <a:rPr lang="en-US" sz="2400" dirty="0" err="1" smtClean="0"/>
              <a:t>phế</a:t>
            </a:r>
            <a:r>
              <a:rPr lang="en-US" sz="2400" dirty="0" smtClean="0"/>
              <a:t> </a:t>
            </a:r>
            <a:r>
              <a:rPr lang="en-US" sz="2400" dirty="0" err="1" smtClean="0"/>
              <a:t>quản</a:t>
            </a:r>
            <a:r>
              <a:rPr lang="en-US" sz="2400" dirty="0" smtClean="0"/>
              <a:t>,….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/>
              <a:t>Chẩn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đoán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dựa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siêu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âm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Diễn</a:t>
            </a:r>
            <a:r>
              <a:rPr lang="en-US" sz="2400" dirty="0" smtClean="0"/>
              <a:t> </a:t>
            </a:r>
            <a:r>
              <a:rPr lang="en-US" sz="2400" dirty="0" err="1" smtClean="0"/>
              <a:t>tiến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STMGĐC ở </a:t>
            </a:r>
            <a:r>
              <a:rPr lang="en-US" sz="2400" dirty="0" err="1" smtClean="0"/>
              <a:t>tuổi</a:t>
            </a:r>
            <a:r>
              <a:rPr lang="en-US" sz="2400" dirty="0" smtClean="0"/>
              <a:t> 50-60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8670"/>
            <a:ext cx="7467600" cy="48896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khái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niệm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58204" cy="48737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Tiểu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: &gt;105 </a:t>
            </a:r>
            <a:r>
              <a:rPr lang="en-US" dirty="0" err="1" smtClean="0"/>
              <a:t>khúm</a:t>
            </a:r>
            <a:r>
              <a:rPr lang="en-US" dirty="0" smtClean="0"/>
              <a:t> VK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loại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/>
              <a:t>NTT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: NTT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do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NTT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/>
              <a:t>NTT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: NTT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do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vi </a:t>
            </a:r>
            <a:r>
              <a:rPr lang="en-US" dirty="0" err="1" smtClean="0"/>
              <a:t>khuẩn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: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thai</a:t>
            </a:r>
            <a:r>
              <a:rPr lang="en-US" dirty="0" smtClean="0"/>
              <a:t>, </a:t>
            </a:r>
            <a:r>
              <a:rPr lang="en-US" dirty="0" err="1" smtClean="0"/>
              <a:t>đái</a:t>
            </a:r>
            <a:r>
              <a:rPr lang="en-US" dirty="0" smtClean="0"/>
              <a:t>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,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,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,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,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2910" y="142852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5. 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082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Yếu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tố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nhiễm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2910" y="2000240"/>
            <a:ext cx="7467600" cy="4114816"/>
          </a:xfrm>
        </p:spPr>
        <p:txBody>
          <a:bodyPr/>
          <a:lstStyle/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smtClean="0"/>
              <a:t>Thai </a:t>
            </a:r>
            <a:r>
              <a:rPr lang="en-US" dirty="0" err="1" smtClean="0"/>
              <a:t>kỳ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soi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−"/>
            </a:pP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-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– </a:t>
            </a:r>
            <a:r>
              <a:rPr lang="en-US" dirty="0" err="1" smtClean="0"/>
              <a:t>bể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5. 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71604" y="571480"/>
            <a:ext cx="5681650" cy="51115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143512"/>
            <a:ext cx="7215238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ống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mô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kẽ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042" y="2143116"/>
            <a:ext cx="62151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lan</a:t>
            </a:r>
            <a:r>
              <a:rPr lang="en-US" sz="2400" dirty="0" smtClean="0"/>
              <a:t> </a:t>
            </a:r>
            <a:r>
              <a:rPr lang="en-US" sz="2400" dirty="0" err="1" smtClean="0"/>
              <a:t>tỏa</a:t>
            </a:r>
            <a:endParaRPr lang="en-US" sz="2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800" dirty="0" err="1" smtClean="0"/>
              <a:t>màng</a:t>
            </a:r>
            <a:r>
              <a:rPr lang="en-US" sz="2400" dirty="0" smtClean="0"/>
              <a:t> </a:t>
            </a: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71604" y="4643446"/>
            <a:ext cx="492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</a:t>
            </a: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thận</a:t>
            </a:r>
            <a:r>
              <a:rPr lang="en-US" sz="2800" dirty="0" smtClean="0"/>
              <a:t> </a:t>
            </a:r>
            <a:r>
              <a:rPr lang="en-US" sz="2800" dirty="0" err="1" smtClean="0"/>
              <a:t>liềm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1357298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3857628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tiến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triển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nhanh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8396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nhiễm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143116"/>
            <a:ext cx="7467600" cy="4330836"/>
          </a:xfrm>
        </p:spPr>
        <p:txBody>
          <a:bodyPr/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bàng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đài</a:t>
            </a:r>
            <a:r>
              <a:rPr lang="en-US" dirty="0" smtClean="0"/>
              <a:t> </a:t>
            </a:r>
            <a:r>
              <a:rPr lang="en-US" dirty="0" err="1" smtClean="0"/>
              <a:t>bể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5. 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08"/>
            <a:ext cx="7467600" cy="560406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Tiêu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chuẩn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034" y="1643050"/>
            <a:ext cx="4000528" cy="61435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2/3 </a:t>
            </a:r>
            <a:r>
              <a:rPr lang="en-US" sz="2800" b="1" dirty="0" err="1" smtClean="0">
                <a:solidFill>
                  <a:srgbClr val="C00000"/>
                </a:solidFill>
              </a:rPr>
              <a:t>tiêu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chuẩn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2357430"/>
            <a:ext cx="39290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sàng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HC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đạo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rung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4921291"/>
            <a:ext cx="69294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dipstick: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Leucocyte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esterase (+)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Soi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&gt;5BC/QT 40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2066" y="3145224"/>
            <a:ext cx="3857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khuẩn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Nitrite (+)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(+)</a:t>
            </a:r>
          </a:p>
          <a:p>
            <a:pPr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Soi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nhuộm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gram NT (+)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034" y="415333"/>
            <a:ext cx="807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5. NHIỄM TRÙNG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oxalate,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,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thải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oxalate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citrate </a:t>
            </a:r>
            <a:r>
              <a:rPr lang="en-US" dirty="0" err="1" smtClean="0"/>
              <a:t>niệu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urat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acid uric,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620" y="285728"/>
            <a:ext cx="4572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6. SỎI NIỆU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đoán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nhìn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thấy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cơn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đau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quặn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sỏi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cờ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siêu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x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quang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CT scan,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soi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Phẫu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thuật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20" y="285728"/>
            <a:ext cx="4572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6. SỎI NIỆU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2976" y="1600200"/>
            <a:ext cx="6781824" cy="48737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ứ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nước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None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nghẽn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dưới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bí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nền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174" y="428604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Tắc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nghẽn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4" y="1571612"/>
          <a:ext cx="7572428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6214"/>
                <a:gridCol w="3786214"/>
              </a:tblGrid>
              <a:tr h="370840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Mạn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Đột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ngột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được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Chậm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khởi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phát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Đau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tức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hạ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vị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rặn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được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yếu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yếu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phải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rặn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nhỏ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giọt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kết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thúc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bàng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quang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(+)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giác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tiểu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hết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0298" y="500042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Tắc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nghẽn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dưới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gặp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Theo JNC VIII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4810" y="642918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Tăng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áp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1214422"/>
            <a:ext cx="80010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ngày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phần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vô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4143380"/>
            <a:ext cx="72866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mạn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Kéo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&gt; 3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tháng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472" y="1785926"/>
          <a:ext cx="807249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8124"/>
                <a:gridCol w="2018124"/>
                <a:gridCol w="2018124"/>
                <a:gridCol w="2018124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RIFLE 2004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AKIN 2006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KDIGO 2012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tăng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0,3 mg/</a:t>
                      </a:r>
                      <a:r>
                        <a:rPr lang="en-US" sz="2000" dirty="0" err="1" smtClean="0"/>
                        <a:t>dL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trong</a:t>
                      </a:r>
                      <a:r>
                        <a:rPr lang="en-US" sz="2000" dirty="0" smtClean="0"/>
                        <a:t> 48h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 0,3 mg/</a:t>
                      </a:r>
                      <a:r>
                        <a:rPr lang="en-US" sz="2000" dirty="0" err="1" smtClean="0"/>
                        <a:t>dL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trong</a:t>
                      </a:r>
                      <a:r>
                        <a:rPr lang="en-US" sz="2000" dirty="0" smtClean="0"/>
                        <a:t> 48 </a:t>
                      </a:r>
                      <a:r>
                        <a:rPr lang="en-US" sz="200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50% so </a:t>
                      </a:r>
                      <a:r>
                        <a:rPr lang="en-US" sz="200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&lt; 7 </a:t>
                      </a:r>
                      <a:r>
                        <a:rPr lang="en-US" sz="2000" baseline="0" dirty="0" err="1" smtClean="0"/>
                        <a:t>ngày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50% so </a:t>
                      </a:r>
                      <a:r>
                        <a:rPr lang="en-US" sz="200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48 </a:t>
                      </a:r>
                      <a:r>
                        <a:rPr lang="en-US" sz="2000" baseline="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≥ 1,5 </a:t>
                      </a:r>
                      <a:r>
                        <a:rPr lang="en-US" sz="2000" dirty="0" err="1" smtClean="0"/>
                        <a:t>lần</a:t>
                      </a:r>
                      <a:r>
                        <a:rPr lang="en-US" sz="2000" baseline="0" dirty="0" smtClean="0"/>
                        <a:t> so </a:t>
                      </a:r>
                      <a:r>
                        <a:rPr lang="en-US" sz="2000" baseline="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dưới</a:t>
                      </a:r>
                      <a:r>
                        <a:rPr lang="en-US" sz="2000" baseline="0" dirty="0" smtClean="0"/>
                        <a:t> 7 </a:t>
                      </a:r>
                      <a:r>
                        <a:rPr lang="en-US" sz="2000" baseline="0" dirty="0" err="1" smtClean="0"/>
                        <a:t>ngày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Thể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tích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&lt; 0,5 ml/kg/</a:t>
                      </a:r>
                      <a:r>
                        <a:rPr lang="en-US" sz="2000" dirty="0" err="1" smtClean="0"/>
                        <a:t>giờ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6 </a:t>
                      </a:r>
                      <a:r>
                        <a:rPr lang="en-US" sz="2000" baseline="0" dirty="0" err="1" smtClean="0"/>
                        <a:t>giờ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8596" y="2285992"/>
          <a:ext cx="82153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8457"/>
                <a:gridCol w="2738457"/>
                <a:gridCol w="273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trước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Prerenal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Intrarenal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AKI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sau</a:t>
                      </a: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Postrenal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AKI)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thể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tích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lòng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cung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lượng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tim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Rối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loạn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cơ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chế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tự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điều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hòa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Co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Hoại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tử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mô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kẽ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Tắc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nghẽn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: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Bàng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quang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Niệu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đạo</a:t>
                      </a:r>
                      <a:endParaRPr lang="en-US" sz="24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Tiền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liệt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tuyến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357298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678" y="285728"/>
            <a:ext cx="5681650" cy="51115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671638"/>
            <a:ext cx="8001056" cy="218599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từ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trụ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nước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tiểu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hoạt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niệu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7884" y="6417254"/>
            <a:ext cx="3000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 pitchFamily="34" charset="0"/>
                <a:cs typeface="Arial" pitchFamily="34" charset="0"/>
              </a:rPr>
              <a:t>The Kidney 9th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143380"/>
            <a:ext cx="3643338" cy="240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3504" y="4572008"/>
            <a:ext cx="250033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928670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470" y="1428736"/>
          <a:ext cx="8001058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26"/>
                <a:gridCol w="2214578"/>
                <a:gridCol w="23574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Chỉ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AKI </a:t>
                      </a:r>
                      <a:r>
                        <a:rPr lang="en-US" sz="2000" dirty="0" err="1" smtClean="0"/>
                        <a:t>trước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thận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HTOTC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Natri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BUN/</a:t>
                      </a:r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Cặn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Sạch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trụ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Dơ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trụ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hạt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nâu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bùn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Natri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 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 40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Tỷ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trọng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nước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tiểu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&gt;1,018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&lt;1,01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Áp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lực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thẩm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thấu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niệu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&gt;500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&lt;350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Chỉ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số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thận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&gt;50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Ure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r>
                        <a:rPr lang="en-US" sz="2000" dirty="0" smtClean="0"/>
                        <a:t>/</a:t>
                      </a:r>
                      <a:r>
                        <a:rPr lang="en-US" sz="2000" dirty="0" err="1" smtClean="0"/>
                        <a:t>ure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huyết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thanh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Creatinine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niệu</a:t>
                      </a:r>
                      <a:r>
                        <a:rPr lang="en-US" sz="2000" dirty="0" smtClean="0"/>
                        <a:t>/</a:t>
                      </a:r>
                      <a:r>
                        <a:rPr lang="en-US" sz="2000" dirty="0" err="1" smtClean="0"/>
                        <a:t>creatinine</a:t>
                      </a:r>
                      <a:r>
                        <a:rPr lang="en-US" sz="2000" baseline="0" dirty="0" smtClean="0"/>
                        <a:t> HT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&gt;40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&lt;20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1934" y="571480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,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,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:</a:t>
            </a:r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(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(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đạm</a:t>
            </a:r>
            <a:r>
              <a:rPr lang="en-US" dirty="0" smtClean="0"/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(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&lt; 60ml/ph/1,73m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Theo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(Kidney Disease Improving Global Outcomes – KDIGO) 2012[</a:t>
            </a:r>
            <a:r>
              <a:rPr lang="en-US" dirty="0" smtClean="0">
                <a:hlinkClick r:id="" action="ppaction://hlinkfile" tooltip="Anonymous, 2012 #7"/>
              </a:rPr>
              <a:t>6</a:t>
            </a:r>
            <a:r>
              <a:rPr lang="en-US" dirty="0" smtClean="0"/>
              <a:t>]: BTM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khoẻ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86314" y="357166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mạn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857232"/>
            <a:ext cx="300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Định</a:t>
            </a:r>
            <a:r>
              <a:rPr lang="en-US" sz="3200" dirty="0" smtClean="0"/>
              <a:t> </a:t>
            </a:r>
            <a:r>
              <a:rPr lang="en-US" sz="3200" dirty="0" err="1" smtClean="0"/>
              <a:t>nghĩa</a:t>
            </a:r>
            <a:endParaRPr lang="en-US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40618"/>
            <a:ext cx="6500858" cy="541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643438" y="357166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10.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mạn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714356"/>
            <a:ext cx="264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Giai</a:t>
            </a:r>
            <a:r>
              <a:rPr lang="en-US" sz="3200" dirty="0" smtClean="0"/>
              <a:t> </a:t>
            </a:r>
            <a:r>
              <a:rPr lang="en-US" sz="3200" dirty="0" err="1" smtClean="0"/>
              <a:t>đoạn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034" y="2357430"/>
            <a:ext cx="8258204" cy="418625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liên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tâm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nhiễm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trùng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hàn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pneumococci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giang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mai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HBV,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quai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sởi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đậu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KST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sốt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toxoplasmosis</a:t>
            </a:r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Lupus,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mạch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Henoch-Scholein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Goodpasture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VCT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màng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IgA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VCT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mô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khác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HC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Gullanin-Berre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xạ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chủng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ngừa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,...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714488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nhân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488" y="142852"/>
            <a:ext cx="6286512" cy="654032"/>
          </a:xfrm>
          <a:solidFill>
            <a:srgbClr val="99CCFF"/>
          </a:solidFill>
        </p:spPr>
        <p:txBody>
          <a:bodyPr>
            <a:noAutofit/>
          </a:bodyPr>
          <a:lstStyle/>
          <a:p>
            <a:pPr algn="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1. HỘI CHỨNG VIÊM THẬN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928670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2910" y="1928802"/>
            <a:ext cx="7500990" cy="3929090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Thiểu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niệu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huyết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áp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Phù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đại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đơn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từng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đợt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kéo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dài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độc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thận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Font typeface="Arial" pitchFamily="34" charset="0"/>
              <a:buChar char="−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protein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ngưỡng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HCTH)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8" y="6335933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pitchFamily="34" charset="0"/>
                <a:cs typeface="Arial" pitchFamily="34" charset="0"/>
              </a:rPr>
              <a:t>The Kidney 9th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488" y="214290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142984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572008"/>
            <a:ext cx="33051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572008"/>
            <a:ext cx="33718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34" y="2074641"/>
            <a:ext cx="821537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tiểu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hồng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−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protein,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HCTH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1548458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986837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Viêm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cầu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thận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cấp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472" y="1500174"/>
            <a:ext cx="8258204" cy="10715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BUN,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Creatinine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(GFR), 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AST, ALT, C3, C4</a:t>
            </a:r>
          </a:p>
          <a:p>
            <a:pPr>
              <a:buNone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nghiệm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tầm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soát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nhân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7488" y="142852"/>
            <a:ext cx="6286512" cy="654032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 HỘI CHỨNG VIÊM THẬN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928670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Cận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sàng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2893716"/>
          <a:ext cx="8572560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0"/>
                <a:gridCol w="2857520"/>
                <a:gridCol w="2857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, C4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giảm</a:t>
                      </a: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C4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bình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thường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C3, C4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bình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thường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Lupus </a:t>
                      </a: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đỏ</a:t>
                      </a:r>
                      <a:endParaRPr lang="en-US" sz="20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Cryoglobulin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(VG B)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nội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tâm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nhiễm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trùng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Shunt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sinh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màng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1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cấp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hậu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nhiễm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liên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trùng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tăng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sinh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màng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2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nút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quanh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động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U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hạt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Wengener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Viêm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mạch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máu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Henoch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Scholein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HC Good-pasture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Bệnh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thận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IgA</a:t>
                      </a:r>
                      <a:endParaRPr lang="en-US" sz="2000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Anti GBM</a:t>
                      </a:r>
                    </a:p>
                    <a:p>
                      <a:pPr>
                        <a:buFont typeface="Arial" pitchFamily="34" charset="0"/>
                        <a:buChar char="−"/>
                      </a:pPr>
                      <a:r>
                        <a:rPr lang="en-US" sz="2000" baseline="0" dirty="0" err="1" smtClean="0">
                          <a:latin typeface="Arial" pitchFamily="34" charset="0"/>
                          <a:cs typeface="Arial" pitchFamily="34" charset="0"/>
                        </a:rPr>
                        <a:t>Pauci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immune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7095</TotalTime>
  <Words>2682</Words>
  <Application>Microsoft Office PowerPoint</Application>
  <PresentationFormat>On-screen Show (4:3)</PresentationFormat>
  <Paragraphs>443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Oriel</vt:lpstr>
      <vt:lpstr>10 HỘI CHỨNG THẬN HỌC</vt:lpstr>
      <vt:lpstr>Slide 2</vt:lpstr>
      <vt:lpstr>Slide 3</vt:lpstr>
      <vt:lpstr>1. HỘI CHỨNG VIÊM THẬN</vt:lpstr>
      <vt:lpstr>1. HỘI CHỨNG VIÊM THẬN</vt:lpstr>
      <vt:lpstr>1. HỘI CHỨNG VIÊM THẬN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 3.BẤT THƯỜNG NƯỚC TIỂU KHÔNG TRIỆU CHỨNG</vt:lpstr>
      <vt:lpstr>Tổng phân tích nước tiểu</vt:lpstr>
      <vt:lpstr> 3.BẤT THƯỜNG NƯỚC TIỂU KHÔNG TRIỆU CHỨNG</vt:lpstr>
      <vt:lpstr> 3.BẤT THƯỜNG NƯỚC TIỂU KHÔNG TRIỆU CHỨNG</vt:lpstr>
      <vt:lpstr> 3.BẤT THƯỜNG NƯỚC TIỂU KHÔNG TRIỆU CHỨNG</vt:lpstr>
      <vt:lpstr> 3.BẤT THƯỜNG NƯỚC TIỂU KHÔNG TRIỆU CHỨNG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Các khái niệm</vt:lpstr>
      <vt:lpstr>Yếu tố nguy cơ nhiễm trùng tiểu</vt:lpstr>
      <vt:lpstr>Lâm sàng nhiễm trùng tiểu</vt:lpstr>
      <vt:lpstr>Tiêu chuẩn chẩn đoán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MƯỜI HỘI CHỨNG THẬN HỌC</dc:title>
  <dc:creator>Admin</dc:creator>
  <cp:lastModifiedBy>Admin</cp:lastModifiedBy>
  <cp:revision>130</cp:revision>
  <dcterms:created xsi:type="dcterms:W3CDTF">2016-02-20T02:37:55Z</dcterms:created>
  <dcterms:modified xsi:type="dcterms:W3CDTF">2018-04-24T09:23:11Z</dcterms:modified>
</cp:coreProperties>
</file>